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89" r:id="rId5"/>
    <p:sldId id="290" r:id="rId6"/>
    <p:sldId id="293" r:id="rId7"/>
    <p:sldId id="294" r:id="rId8"/>
    <p:sldId id="272" r:id="rId9"/>
    <p:sldId id="295" r:id="rId10"/>
    <p:sldId id="288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A3D83"/>
    <a:srgbClr val="EAB200"/>
    <a:srgbClr val="22767C"/>
    <a:srgbClr val="298F97"/>
    <a:srgbClr val="21716B"/>
    <a:srgbClr val="1F4E79"/>
    <a:srgbClr val="E4EBEC"/>
    <a:srgbClr val="CBE6EA"/>
    <a:srgbClr val="2BB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Число ответов студентов по программам  </a:t>
            </a:r>
          </a:p>
        </c:rich>
      </c:tx>
      <c:layout>
        <c:manualLayout>
          <c:xMode val="edge"/>
          <c:yMode val="edge"/>
          <c:x val="0.13573284090627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0C-4578-AFD9-8339703802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0C-4578-AFD9-8339703802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0C-4578-AFD9-8339703802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A0C-4578-AFD9-8339703802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A0C-4578-AFD9-8339703802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A0C-4578-AFD9-8339703802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A0C-4578-AFD9-8339703802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A0C-4578-AFD9-833970380242}"/>
              </c:ext>
            </c:extLst>
          </c:dPt>
          <c:dLbls>
            <c:dLbl>
              <c:idx val="0"/>
              <c:layout>
                <c:manualLayout>
                  <c:x val="0.10125265599507663"/>
                  <c:y val="-2.29162952542698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903AD9-3552-4BE3-B5CE-F6B57CDEC70B}" type="CATEGORYNAME">
                      <a:rPr lang="ru-RU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ru-RU" sz="1050" baseline="0" dirty="0" smtClean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0C-4578-AFD9-833970380242}"/>
                </c:ext>
              </c:extLst>
            </c:dLbl>
            <c:dLbl>
              <c:idx val="1"/>
              <c:layout>
                <c:manualLayout>
                  <c:x val="-0.1486475162480913"/>
                  <c:y val="0.11228984674592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9061C8-BDBA-4754-BC20-A7DEF0A1DD36}" type="CATEGORYNAME">
                      <a:rPr lang="ru-RU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sz="105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169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0C-4578-AFD9-833970380242}"/>
                </c:ext>
              </c:extLst>
            </c:dLbl>
            <c:dLbl>
              <c:idx val="2"/>
              <c:layout>
                <c:manualLayout>
                  <c:x val="1.508018280777737E-2"/>
                  <c:y val="3.4374442881404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2DC68A-1261-450C-BBAE-D4C13C23FB13}" type="CATEGORYNAME">
                      <a:rPr lang="ru-RU" sz="105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sz="105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0C-4578-AFD9-833970380242}"/>
                </c:ext>
              </c:extLst>
            </c:dLbl>
            <c:dLbl>
              <c:idx val="3"/>
              <c:layout>
                <c:manualLayout>
                  <c:x val="0"/>
                  <c:y val="3.4374442881404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2B7B25-F9F4-4616-AAE4-55935721523B}" type="CATEGORYNAME">
                      <a:rPr lang="ru-RU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sz="105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0C-4578-AFD9-833970380242}"/>
                </c:ext>
              </c:extLst>
            </c:dLbl>
            <c:dLbl>
              <c:idx val="4"/>
              <c:layout>
                <c:manualLayout>
                  <c:x val="-3.7558680397138021E-2"/>
                  <c:y val="7.346938775510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FE9F48-D048-4BDC-889F-C4619B544097}" type="CATEGORYNAME">
                      <a:rPr lang="ru-RU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ru-RU" sz="1050" baseline="0" dirty="0" smtClean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0C-4578-AFD9-833970380242}"/>
                </c:ext>
              </c:extLst>
            </c:dLbl>
            <c:dLbl>
              <c:idx val="5"/>
              <c:layout>
                <c:manualLayout>
                  <c:x val="-0.11267604119141404"/>
                  <c:y val="4.08163265306122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75852-938A-4A80-82CB-9099E83B02CF}" type="CATEGORYNAME">
                      <a:rPr lang="ru-RU" sz="105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sz="105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7338917756169"/>
                      <c:h val="0.18942867855803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0C-4578-AFD9-833970380242}"/>
                </c:ext>
              </c:extLst>
            </c:dLbl>
            <c:dLbl>
              <c:idx val="6"/>
              <c:layout>
                <c:manualLayout>
                  <c:x val="2.2193765689217916E-2"/>
                  <c:y val="-2.9931972789115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92C5EC-761D-410B-9B52-5627A432D5A1}" type="CATEGORYNAME">
                      <a:rPr lang="ru-RU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ru-RU" sz="1050" dirty="0" smtClean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A0C-4578-AFD9-833970380242}"/>
                </c:ext>
              </c:extLst>
            </c:dLbl>
            <c:dLbl>
              <c:idx val="7"/>
              <c:layout>
                <c:manualLayout>
                  <c:x val="0.12462653040868522"/>
                  <c:y val="-5.44217687074829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7ED7AC-92D4-4F71-8A52-B2CE464BBF1A}" type="CATEGORYNAME">
                      <a:rPr lang="ru-RU" sz="105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050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sz="105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A0C-4578-AFD9-833970380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Sheet2!$B$3:$B$10</c:f>
              <c:strCache>
                <c:ptCount val="8"/>
                <c:pt idx="0">
                  <c:v>Европейское наследие</c:v>
                </c:pt>
                <c:pt idx="1">
                  <c:v>Визуальный дизайн</c:v>
                </c:pt>
                <c:pt idx="2">
                  <c:v>Мировая политика и экономика</c:v>
                </c:pt>
                <c:pt idx="3">
                  <c:v>Медиа и коммуникация</c:v>
                </c:pt>
                <c:pt idx="4">
                  <c:v>Международное право и право Европейского союза</c:v>
                </c:pt>
                <c:pt idx="5">
                  <c:v>Развитие культурного наследия</c:v>
                </c:pt>
                <c:pt idx="6">
                  <c:v>Визуальная пластика</c:v>
                </c:pt>
                <c:pt idx="7">
                  <c:v>Публичная политика</c:v>
                </c:pt>
              </c:strCache>
            </c:strRef>
          </c:cat>
          <c:val>
            <c:numRef>
              <c:f>Sheet2!$C$3:$C$10</c:f>
              <c:numCache>
                <c:formatCode>General</c:formatCode>
                <c:ptCount val="8"/>
                <c:pt idx="0">
                  <c:v>63</c:v>
                </c:pt>
                <c:pt idx="1">
                  <c:v>169</c:v>
                </c:pt>
                <c:pt idx="2">
                  <c:v>23</c:v>
                </c:pt>
                <c:pt idx="3">
                  <c:v>70</c:v>
                </c:pt>
                <c:pt idx="4">
                  <c:v>59</c:v>
                </c:pt>
                <c:pt idx="5">
                  <c:v>13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0C-4578-AFD9-8339703802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16E-4CC8-8A9A-A783D62333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16E-4CC8-8A9A-A783D62333F8}"/>
              </c:ext>
            </c:extLst>
          </c:dPt>
          <c:dLbls>
            <c:dLbl>
              <c:idx val="0"/>
              <c:layout>
                <c:manualLayout>
                  <c:x val="-7.1516433580131739E-3"/>
                  <c:y val="-0.216408269165647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A20BB9-3ED0-4110-B7EE-323C45E1E105}" type="CATEGORYNAME">
                      <a:rPr lang="ru-RU" sz="1400"/>
                      <a:pPr>
                        <a:defRPr sz="1400"/>
                      </a:pPr>
                      <a:t>[CATEGORY NAME]</a:t>
                    </a:fld>
                    <a:r>
                      <a:rPr lang="ru-RU" sz="1400" baseline="0"/>
                      <a:t>
</a:t>
                    </a:r>
                    <a:r>
                      <a:rPr lang="ru-RU" sz="1400" baseline="0">
                        <a:solidFill>
                          <a:sysClr val="windowText" lastClr="000000"/>
                        </a:solidFill>
                      </a:rPr>
                      <a:t>8,34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5193716457084"/>
                      <c:h val="0.272545218774648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6E-4CC8-8A9A-A783D62333F8}"/>
                </c:ext>
              </c:extLst>
            </c:dLbl>
            <c:dLbl>
              <c:idx val="1"/>
              <c:layout>
                <c:manualLayout>
                  <c:x val="0"/>
                  <c:y val="0.29921415807743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3D7D75-6434-4CB0-AFC0-11C4D1B92F2D}" type="CATEGORYNAME">
                      <a:rPr lang="ru-RU" sz="140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ru-RU" sz="1400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baseline="0" dirty="0">
                        <a:solidFill>
                          <a:sysClr val="windowText" lastClr="000000"/>
                        </a:solidFill>
                      </a:rPr>
                      <a:t>8,83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25134171661378"/>
                      <c:h val="0.195025823384980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6E-4CC8-8A9A-A783D6233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Sheet3!$C$17:$D$17</c:f>
              <c:strCache>
                <c:ptCount val="2"/>
                <c:pt idx="0">
                  <c:v>Постоянная форма обучения</c:v>
                </c:pt>
                <c:pt idx="1">
                  <c:v>Продолжающаяся форма обучения</c:v>
                </c:pt>
              </c:strCache>
            </c:strRef>
          </c:cat>
          <c:val>
            <c:numRef>
              <c:f>Sheet3!$C$18:$D$18</c:f>
              <c:numCache>
                <c:formatCode>General</c:formatCode>
                <c:ptCount val="2"/>
                <c:pt idx="0">
                  <c:v>8.34</c:v>
                </c:pt>
                <c:pt idx="1">
                  <c:v>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E-4CC8-8A9A-A783D62333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70490871382195"/>
          <c:y val="0.10794146358527341"/>
          <c:w val="0.87429509128617811"/>
          <c:h val="0.537057722012153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Sheet3!$B$3:$B$10</c:f>
              <c:strCache>
                <c:ptCount val="8"/>
                <c:pt idx="0">
                  <c:v>Европейское наследие</c:v>
                </c:pt>
                <c:pt idx="1">
                  <c:v>Визуальный дизайн</c:v>
                </c:pt>
                <c:pt idx="2">
                  <c:v>Мировая политика и экономика</c:v>
                </c:pt>
                <c:pt idx="3">
                  <c:v>Медиа и коммуникация</c:v>
                </c:pt>
                <c:pt idx="4">
                  <c:v>Международное право и право Европейского союза</c:v>
                </c:pt>
                <c:pt idx="5">
                  <c:v>Развитие культурного наследия</c:v>
                </c:pt>
                <c:pt idx="6">
                  <c:v>Визуальная пластика</c:v>
                </c:pt>
                <c:pt idx="7">
                  <c:v>Публичная политика</c:v>
                </c:pt>
              </c:strCache>
            </c:strRef>
          </c:cat>
          <c:val>
            <c:numRef>
              <c:f>Sheet3!$C$3:$C$10</c:f>
              <c:numCache>
                <c:formatCode>General</c:formatCode>
                <c:ptCount val="8"/>
                <c:pt idx="0">
                  <c:v>8.98</c:v>
                </c:pt>
                <c:pt idx="1">
                  <c:v>8.44</c:v>
                </c:pt>
                <c:pt idx="2">
                  <c:v>7.38</c:v>
                </c:pt>
                <c:pt idx="3">
                  <c:v>7.33</c:v>
                </c:pt>
                <c:pt idx="4">
                  <c:v>8.99</c:v>
                </c:pt>
                <c:pt idx="5">
                  <c:v>8.91</c:v>
                </c:pt>
                <c:pt idx="6">
                  <c:v>7.02</c:v>
                </c:pt>
                <c:pt idx="7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9-4C7C-BE89-6D92004F9A47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001316036849032E-2"/>
                  <c:y val="-8.32986255726781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572214006244156E-2"/>
                      <c:h val="7.44689712619741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49-4C7C-BE89-6D92004F9A47}"/>
                </c:ext>
              </c:extLst>
            </c:dLbl>
            <c:dLbl>
              <c:idx val="1"/>
              <c:layout>
                <c:manualLayout>
                  <c:x val="2.444068433916149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452266647718106E-2"/>
                      <c:h val="8.8352075524087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49-4C7C-BE89-6D92004F9A47}"/>
                </c:ext>
              </c:extLst>
            </c:dLbl>
            <c:dLbl>
              <c:idx val="4"/>
              <c:layout>
                <c:manualLayout>
                  <c:x val="1.5040495149612152E-2"/>
                  <c:y val="-2.77662085242260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52003440348285E-2"/>
                      <c:h val="5.780924614743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849-4C7C-BE89-6D92004F9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Sheet3!$B$3:$B$10</c:f>
              <c:strCache>
                <c:ptCount val="8"/>
                <c:pt idx="0">
                  <c:v>Европейское наследие</c:v>
                </c:pt>
                <c:pt idx="1">
                  <c:v>Визуальный дизайн</c:v>
                </c:pt>
                <c:pt idx="2">
                  <c:v>Мировая политика и экономика</c:v>
                </c:pt>
                <c:pt idx="3">
                  <c:v>Медиа и коммуникация</c:v>
                </c:pt>
                <c:pt idx="4">
                  <c:v>Международное право и право Европейского союза</c:v>
                </c:pt>
                <c:pt idx="5">
                  <c:v>Развитие культурного наследия</c:v>
                </c:pt>
                <c:pt idx="6">
                  <c:v>Визуальная пластика</c:v>
                </c:pt>
                <c:pt idx="7">
                  <c:v>Публичная политика</c:v>
                </c:pt>
              </c:strCache>
            </c:strRef>
          </c:cat>
          <c:val>
            <c:numRef>
              <c:f>Sheet3!$D$3:$D$10</c:f>
              <c:numCache>
                <c:formatCode>General</c:formatCode>
                <c:ptCount val="8"/>
                <c:pt idx="0">
                  <c:v>9.16</c:v>
                </c:pt>
                <c:pt idx="1">
                  <c:v>8.33</c:v>
                </c:pt>
                <c:pt idx="2">
                  <c:v>8.7899999999999991</c:v>
                </c:pt>
                <c:pt idx="3">
                  <c:v>8.94</c:v>
                </c:pt>
                <c:pt idx="4">
                  <c:v>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9-4C7C-BE89-6D92004F9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147184"/>
        <c:axId val="429143248"/>
        <c:axId val="0"/>
      </c:bar3DChart>
      <c:catAx>
        <c:axId val="42914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43248"/>
        <c:crosses val="autoZero"/>
        <c:auto val="1"/>
        <c:lblAlgn val="ctr"/>
        <c:lblOffset val="100"/>
        <c:noMultiLvlLbl val="0"/>
      </c:catAx>
      <c:valAx>
        <c:axId val="42914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4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04827738326279"/>
          <c:y val="0.93648447005348823"/>
          <c:w val="8.7835763338381348E-2"/>
          <c:h val="4.6855804831976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95E93-8D22-451C-9326-EE546CE8B496}" type="doc">
      <dgm:prSet loTypeId="urn:microsoft.com/office/officeart/2005/8/layout/vProcess5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762A45-9166-4E55-8599-24E4953CE76D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678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CFA4F-597A-4812-ABC0-8F9CB64EAFC9}" type="parTrans" cxnId="{8EFF3076-E62C-4BA7-87ED-AE5648DB8FF3}">
      <dgm:prSet/>
      <dgm:spPr/>
      <dgm:t>
        <a:bodyPr/>
        <a:lstStyle/>
        <a:p>
          <a:endParaRPr lang="en-US"/>
        </a:p>
      </dgm:t>
    </dgm:pt>
    <dgm:pt modelId="{C5142A49-CF72-4799-8B7B-DF2CB8DDB4EC}" type="sibTrans" cxnId="{8EFF3076-E62C-4BA7-87ED-AE5648DB8FF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C806E38-2A3C-4F9C-8B26-607F238B8EBD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распределенных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2842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59819-5454-4DC0-97ED-752B5AEA9226}" type="parTrans" cxnId="{348BC40B-4218-4B56-BD0B-AFF50C6A3B9E}">
      <dgm:prSet/>
      <dgm:spPr/>
      <dgm:t>
        <a:bodyPr/>
        <a:lstStyle/>
        <a:p>
          <a:endParaRPr lang="en-US"/>
        </a:p>
      </dgm:t>
    </dgm:pt>
    <dgm:pt modelId="{F99A33BE-79CC-4064-80EC-092A4E49B0DB}" type="sibTrans" cxnId="{348BC40B-4218-4B56-BD0B-AFF50C6A3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92ED76-7CE7-4438-BC5F-E4419391AFF6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Вернувшиеся анкеты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407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(298-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весенний семестр 2020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3FEE0-A2BD-4C28-9F8D-27A12631B9F8}" type="parTrans" cxnId="{E10FC9D5-793A-42E4-8B38-324B4355FAC6}">
      <dgm:prSet/>
      <dgm:spPr/>
      <dgm:t>
        <a:bodyPr/>
        <a:lstStyle/>
        <a:p>
          <a:endParaRPr lang="en-US"/>
        </a:p>
      </dgm:t>
    </dgm:pt>
    <dgm:pt modelId="{468E537A-72AE-4DC1-AB03-C857C3793895}" type="sibTrans" cxnId="{E10FC9D5-793A-42E4-8B38-324B4355FAC6}">
      <dgm:prSet/>
      <dgm:spPr/>
      <dgm:t>
        <a:bodyPr/>
        <a:lstStyle/>
        <a:p>
          <a:endParaRPr lang="en-US"/>
        </a:p>
      </dgm:t>
    </dgm:pt>
    <dgm:pt modelId="{5F109151-93E2-4379-B70E-AC193C9D4E82}" type="pres">
      <dgm:prSet presAssocID="{1D595E93-8D22-451C-9326-EE546CE8B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A67BA-426C-4743-A1CE-651E787D5F9A}" type="pres">
      <dgm:prSet presAssocID="{1D595E93-8D22-451C-9326-EE546CE8B496}" presName="dummyMaxCanvas" presStyleCnt="0">
        <dgm:presLayoutVars/>
      </dgm:prSet>
      <dgm:spPr/>
    </dgm:pt>
    <dgm:pt modelId="{2A7E545B-3896-41C8-B4FF-D53D4162248C}" type="pres">
      <dgm:prSet presAssocID="{1D595E93-8D22-451C-9326-EE546CE8B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D0CA2-970B-4F6E-ADAA-149BCEF3F4F0}" type="pres">
      <dgm:prSet presAssocID="{1D595E93-8D22-451C-9326-EE546CE8B496}" presName="ThreeNodes_2" presStyleLbl="node1" presStyleIdx="1" presStyleCnt="3" custScaleX="11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7D5AA-5BF0-4B63-A9C8-C53D26C0FB5D}" type="pres">
      <dgm:prSet presAssocID="{1D595E93-8D22-451C-9326-EE546CE8B496}" presName="ThreeNodes_3" presStyleLbl="node1" presStyleIdx="2" presStyleCnt="3" custLinFactNeighborX="-243" custLinFactNeighborY="-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D00B-EA4E-436D-82B8-C709F3A78168}" type="pres">
      <dgm:prSet presAssocID="{1D595E93-8D22-451C-9326-EE546CE8B496}" presName="ThreeConn_1-2" presStyleLbl="fgAccFollowNode1" presStyleIdx="0" presStyleCnt="2" custScaleX="4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9115-4035-423D-868F-BFB6992F40E2}" type="pres">
      <dgm:prSet presAssocID="{1D595E93-8D22-451C-9326-EE546CE8B496}" presName="ThreeConn_2-3" presStyleLbl="fgAccFollowNode1" presStyleIdx="1" presStyleCnt="2" custScaleX="4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75AF4-7A2C-4DB0-B688-CD6D294D86CC}" type="pres">
      <dgm:prSet presAssocID="{1D595E93-8D22-451C-9326-EE546CE8B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9FBCE-589A-4ADF-ACA9-2FF1B8D90EB9}" type="pres">
      <dgm:prSet presAssocID="{1D595E93-8D22-451C-9326-EE546CE8B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61F0-BED0-40EA-BE31-8C5C8AB2FA25}" type="pres">
      <dgm:prSet presAssocID="{1D595E93-8D22-451C-9326-EE546CE8B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FC9D5-793A-42E4-8B38-324B4355FAC6}" srcId="{1D595E93-8D22-451C-9326-EE546CE8B496}" destId="{E092ED76-7CE7-4438-BC5F-E4419391AFF6}" srcOrd="2" destOrd="0" parTransId="{1EF3FEE0-A2BD-4C28-9F8D-27A12631B9F8}" sibTransId="{468E537A-72AE-4DC1-AB03-C857C3793895}"/>
    <dgm:cxn modelId="{03572DCC-FB46-4E0A-A48B-AEBEA0417006}" type="presOf" srcId="{31762A45-9166-4E55-8599-24E4953CE76D}" destId="{2A7E545B-3896-41C8-B4FF-D53D4162248C}" srcOrd="0" destOrd="0" presId="urn:microsoft.com/office/officeart/2005/8/layout/vProcess5"/>
    <dgm:cxn modelId="{DEECCB06-14B5-488C-B45A-35ADF5C45544}" type="presOf" srcId="{E092ED76-7CE7-4438-BC5F-E4419391AFF6}" destId="{D877D5AA-5BF0-4B63-A9C8-C53D26C0FB5D}" srcOrd="0" destOrd="0" presId="urn:microsoft.com/office/officeart/2005/8/layout/vProcess5"/>
    <dgm:cxn modelId="{7DEF51DD-256D-4327-8636-C0AFA2706462}" type="presOf" srcId="{F99A33BE-79CC-4064-80EC-092A4E49B0DB}" destId="{A4BD9115-4035-423D-868F-BFB6992F40E2}" srcOrd="0" destOrd="0" presId="urn:microsoft.com/office/officeart/2005/8/layout/vProcess5"/>
    <dgm:cxn modelId="{348BC40B-4218-4B56-BD0B-AFF50C6A3B9E}" srcId="{1D595E93-8D22-451C-9326-EE546CE8B496}" destId="{BC806E38-2A3C-4F9C-8B26-607F238B8EBD}" srcOrd="1" destOrd="0" parTransId="{83659819-5454-4DC0-97ED-752B5AEA9226}" sibTransId="{F99A33BE-79CC-4064-80EC-092A4E49B0DB}"/>
    <dgm:cxn modelId="{6DBFD453-A7C8-4FA5-97D7-E99CE8818CAB}" type="presOf" srcId="{1D595E93-8D22-451C-9326-EE546CE8B496}" destId="{5F109151-93E2-4379-B70E-AC193C9D4E82}" srcOrd="0" destOrd="0" presId="urn:microsoft.com/office/officeart/2005/8/layout/vProcess5"/>
    <dgm:cxn modelId="{92955B32-A39B-4F75-A06C-05045FF818CE}" type="presOf" srcId="{31762A45-9166-4E55-8599-24E4953CE76D}" destId="{2CC75AF4-7A2C-4DB0-B688-CD6D294D86CC}" srcOrd="1" destOrd="0" presId="urn:microsoft.com/office/officeart/2005/8/layout/vProcess5"/>
    <dgm:cxn modelId="{428D44D8-10D2-4BBD-ABD5-04E4FDCCDE23}" type="presOf" srcId="{BC806E38-2A3C-4F9C-8B26-607F238B8EBD}" destId="{7F69FBCE-589A-4ADF-ACA9-2FF1B8D90EB9}" srcOrd="1" destOrd="0" presId="urn:microsoft.com/office/officeart/2005/8/layout/vProcess5"/>
    <dgm:cxn modelId="{AA404924-CC3C-414F-8A18-3D04D8C5314B}" type="presOf" srcId="{E092ED76-7CE7-4438-BC5F-E4419391AFF6}" destId="{2E3061F0-BED0-40EA-BE31-8C5C8AB2FA25}" srcOrd="1" destOrd="0" presId="urn:microsoft.com/office/officeart/2005/8/layout/vProcess5"/>
    <dgm:cxn modelId="{8EFF3076-E62C-4BA7-87ED-AE5648DB8FF3}" srcId="{1D595E93-8D22-451C-9326-EE546CE8B496}" destId="{31762A45-9166-4E55-8599-24E4953CE76D}" srcOrd="0" destOrd="0" parTransId="{C4BCFA4F-597A-4812-ABC0-8F9CB64EAFC9}" sibTransId="{C5142A49-CF72-4799-8B7B-DF2CB8DDB4EC}"/>
    <dgm:cxn modelId="{B4125CA8-EA83-4259-A8DD-9B1621F94230}" type="presOf" srcId="{BC806E38-2A3C-4F9C-8B26-607F238B8EBD}" destId="{D1ED0CA2-970B-4F6E-ADAA-149BCEF3F4F0}" srcOrd="0" destOrd="0" presId="urn:microsoft.com/office/officeart/2005/8/layout/vProcess5"/>
    <dgm:cxn modelId="{B7C091A3-6551-419B-8160-D700BEF732CE}" type="presOf" srcId="{C5142A49-CF72-4799-8B7B-DF2CB8DDB4EC}" destId="{F17DD00B-EA4E-436D-82B8-C709F3A78168}" srcOrd="0" destOrd="0" presId="urn:microsoft.com/office/officeart/2005/8/layout/vProcess5"/>
    <dgm:cxn modelId="{78D9B23E-415E-4D89-9CE4-AD1B35AD67FD}" type="presParOf" srcId="{5F109151-93E2-4379-B70E-AC193C9D4E82}" destId="{BD4A67BA-426C-4743-A1CE-651E787D5F9A}" srcOrd="0" destOrd="0" presId="urn:microsoft.com/office/officeart/2005/8/layout/vProcess5"/>
    <dgm:cxn modelId="{72E9E749-EF43-4B11-87AC-BBCB757A6362}" type="presParOf" srcId="{5F109151-93E2-4379-B70E-AC193C9D4E82}" destId="{2A7E545B-3896-41C8-B4FF-D53D4162248C}" srcOrd="1" destOrd="0" presId="urn:microsoft.com/office/officeart/2005/8/layout/vProcess5"/>
    <dgm:cxn modelId="{D4118C6F-2BFC-47EB-B13C-7017292B490F}" type="presParOf" srcId="{5F109151-93E2-4379-B70E-AC193C9D4E82}" destId="{D1ED0CA2-970B-4F6E-ADAA-149BCEF3F4F0}" srcOrd="2" destOrd="0" presId="urn:microsoft.com/office/officeart/2005/8/layout/vProcess5"/>
    <dgm:cxn modelId="{F47FC106-E020-4223-926A-A97CB07C463F}" type="presParOf" srcId="{5F109151-93E2-4379-B70E-AC193C9D4E82}" destId="{D877D5AA-5BF0-4B63-A9C8-C53D26C0FB5D}" srcOrd="3" destOrd="0" presId="urn:microsoft.com/office/officeart/2005/8/layout/vProcess5"/>
    <dgm:cxn modelId="{DA05184F-1EB1-48AB-AFA2-7706CC3BFFEC}" type="presParOf" srcId="{5F109151-93E2-4379-B70E-AC193C9D4E82}" destId="{F17DD00B-EA4E-436D-82B8-C709F3A78168}" srcOrd="4" destOrd="0" presId="urn:microsoft.com/office/officeart/2005/8/layout/vProcess5"/>
    <dgm:cxn modelId="{62EA4520-A257-444D-9C7E-F08C82A30910}" type="presParOf" srcId="{5F109151-93E2-4379-B70E-AC193C9D4E82}" destId="{A4BD9115-4035-423D-868F-BFB6992F40E2}" srcOrd="5" destOrd="0" presId="urn:microsoft.com/office/officeart/2005/8/layout/vProcess5"/>
    <dgm:cxn modelId="{B831B2A7-2A5A-4D32-AE35-D2D508F15CE3}" type="presParOf" srcId="{5F109151-93E2-4379-B70E-AC193C9D4E82}" destId="{2CC75AF4-7A2C-4DB0-B688-CD6D294D86CC}" srcOrd="6" destOrd="0" presId="urn:microsoft.com/office/officeart/2005/8/layout/vProcess5"/>
    <dgm:cxn modelId="{973D3DD1-941D-4A11-A4B7-BA1A12BE3D29}" type="presParOf" srcId="{5F109151-93E2-4379-B70E-AC193C9D4E82}" destId="{7F69FBCE-589A-4ADF-ACA9-2FF1B8D90EB9}" srcOrd="7" destOrd="0" presId="urn:microsoft.com/office/officeart/2005/8/layout/vProcess5"/>
    <dgm:cxn modelId="{EA7232BE-642B-4E40-AB90-DBC347B35CB4}" type="presParOf" srcId="{5F109151-93E2-4379-B70E-AC193C9D4E82}" destId="{2E3061F0-BED0-40EA-BE31-8C5C8AB2FA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545B-3896-41C8-B4FF-D53D4162248C}">
      <dsp:nvSpPr>
        <dsp:cNvPr id="0" name=""/>
        <dsp:cNvSpPr/>
      </dsp:nvSpPr>
      <dsp:spPr>
        <a:xfrm>
          <a:off x="0" y="0"/>
          <a:ext cx="4663440" cy="821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678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57" y="24057"/>
        <a:ext cx="3777104" cy="773269"/>
      </dsp:txXfrm>
    </dsp:sp>
    <dsp:sp modelId="{D1ED0CA2-970B-4F6E-ADAA-149BCEF3F4F0}">
      <dsp:nvSpPr>
        <dsp:cNvPr id="0" name=""/>
        <dsp:cNvSpPr/>
      </dsp:nvSpPr>
      <dsp:spPr>
        <a:xfrm>
          <a:off x="150910" y="958280"/>
          <a:ext cx="5184579" cy="821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распределенных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2842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67" y="982337"/>
        <a:ext cx="4085440" cy="773269"/>
      </dsp:txXfrm>
    </dsp:sp>
    <dsp:sp modelId="{D877D5AA-5BF0-4B63-A9C8-C53D26C0FB5D}">
      <dsp:nvSpPr>
        <dsp:cNvPr id="0" name=""/>
        <dsp:cNvSpPr/>
      </dsp:nvSpPr>
      <dsp:spPr>
        <a:xfrm>
          <a:off x="811627" y="1909612"/>
          <a:ext cx="4663440" cy="821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Вернувшиеся анкеты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407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(298-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весенний семестр 2020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684" y="1933669"/>
        <a:ext cx="3669946" cy="773269"/>
      </dsp:txXfrm>
    </dsp:sp>
    <dsp:sp modelId="{F17DD00B-EA4E-436D-82B8-C709F3A78168}">
      <dsp:nvSpPr>
        <dsp:cNvPr id="0" name=""/>
        <dsp:cNvSpPr/>
      </dsp:nvSpPr>
      <dsp:spPr>
        <a:xfrm>
          <a:off x="4267201" y="622882"/>
          <a:ext cx="258578" cy="533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25381" y="622882"/>
        <a:ext cx="142218" cy="469901"/>
      </dsp:txXfrm>
    </dsp:sp>
    <dsp:sp modelId="{A4BD9115-4035-423D-868F-BFB6992F40E2}">
      <dsp:nvSpPr>
        <dsp:cNvPr id="0" name=""/>
        <dsp:cNvSpPr/>
      </dsp:nvSpPr>
      <dsp:spPr>
        <a:xfrm>
          <a:off x="4687616" y="1575687"/>
          <a:ext cx="240708" cy="533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41775" y="1575687"/>
        <a:ext cx="132390" cy="47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3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4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1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D620-0BC0-4571-842F-6830F2720629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AutoShape 4" descr="EHU Students' Union | Студэнцкае прадстаўніцтва ЕГУ, Vilnius (20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88580" y="781184"/>
            <a:ext cx="6674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анкетирования студентов ЕГУ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осенний семестр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2020/20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5255172"/>
            <a:ext cx="42041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академической поддержки</a:t>
            </a:r>
            <a:endParaRPr lang="lt-LT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lt-LT" alt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alt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Утовкене</a:t>
            </a: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Координатор по качеству</a:t>
            </a:r>
            <a:endParaRPr lang="en-US" altLang="en-US" sz="1400" b="1" i="1" u="sng" dirty="0">
              <a:solidFill>
                <a:srgbClr val="FFFFFF"/>
              </a:solidFill>
            </a:endParaRPr>
          </a:p>
          <a:p>
            <a:r>
              <a:rPr lang="ru-RU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2021 </a:t>
            </a:r>
            <a:r>
              <a:rPr lang="ru-RU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-2822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500" y="1638859"/>
            <a:ext cx="56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Intr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41" y="5346551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Intro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7" y="2938958"/>
            <a:ext cx="7175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2" name="Rectangle 1"/>
          <p:cNvSpPr/>
          <p:nvPr/>
        </p:nvSpPr>
        <p:spPr>
          <a:xfrm>
            <a:off x="796290" y="213351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преобладание среди студентов  ЕГУ позитивных оценок в отношении своих преподавателей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преподавателей были охарактеризованы студентами  положительно. </a:t>
            </a:r>
            <a:endParaRPr lang="lt-LT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lt-L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lt-L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выявил потребность в подготовке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документа „Порядок оценивания результатов обучения студентов ЕГУ“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 не удалось при опросе достичь 55% охвата студентов, так как в опросе приняло участие </a:t>
            </a:r>
            <a:r>
              <a:rPr lang="lt-L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14,32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1829" y="1253016"/>
            <a:ext cx="1922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7" y="0"/>
            <a:ext cx="1231318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500" y="1638859"/>
            <a:ext cx="56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Intr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41" y="5346551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Intro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7" y="2938958"/>
            <a:ext cx="7175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2" name="Rectangle 1"/>
          <p:cNvSpPr/>
          <p:nvPr/>
        </p:nvSpPr>
        <p:spPr>
          <a:xfrm>
            <a:off x="796290" y="21335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1261" y="1638858"/>
            <a:ext cx="445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buClr>
                <a:srgbClr val="7A7A7A"/>
              </a:buClr>
              <a:buSzPct val="68000"/>
            </a:pPr>
            <a:r>
              <a:rPr lang="ru-RU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rgbClr val="00206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9218" y="324171"/>
            <a:ext cx="598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анкетированию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129816457"/>
              </p:ext>
            </p:extLst>
          </p:nvPr>
        </p:nvGraphicFramePr>
        <p:xfrm>
          <a:off x="6705600" y="2322785"/>
          <a:ext cx="5486400" cy="273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wn Arrow 2"/>
          <p:cNvSpPr/>
          <p:nvPr/>
        </p:nvSpPr>
        <p:spPr>
          <a:xfrm>
            <a:off x="9417269" y="4960883"/>
            <a:ext cx="388883" cy="62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68406" y="5580993"/>
            <a:ext cx="1886608" cy="7758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14,32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364936"/>
              </p:ext>
            </p:extLst>
          </p:nvPr>
        </p:nvGraphicFramePr>
        <p:xfrm>
          <a:off x="284928" y="1405430"/>
          <a:ext cx="5895154" cy="554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49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 по программам и формам обучения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80069"/>
              </p:ext>
            </p:extLst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637386"/>
              </p:ext>
            </p:extLst>
          </p:nvPr>
        </p:nvGraphicFramePr>
        <p:xfrm>
          <a:off x="5337810" y="1371600"/>
          <a:ext cx="6755130" cy="457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65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sz="2400" dirty="0" smtClean="0"/>
              <a:t>ко</a:t>
            </a:r>
            <a:r>
              <a:rPr lang="ru-RU" sz="2400" b="1" dirty="0" smtClean="0"/>
              <a:t>1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анкеты и формам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/>
              <a:t>л </a:t>
            </a:r>
            <a:r>
              <a:rPr lang="ru-RU" b="1" dirty="0"/>
              <a:t>мои знания, способствовал формированию практических навыков и /или исследовательских компетенций?</a:t>
            </a:r>
            <a:r>
              <a:rPr lang="ru-RU" dirty="0"/>
              <a:t> </a:t>
            </a:r>
            <a:r>
              <a:rPr lang="ru-RU" dirty="0" err="1"/>
              <a:t>мпетенций</a:t>
            </a:r>
            <a:r>
              <a:rPr lang="ru-RU" dirty="0"/>
              <a:t>?									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85233"/>
              </p:ext>
            </p:extLst>
          </p:nvPr>
        </p:nvGraphicFramePr>
        <p:xfrm>
          <a:off x="663217" y="1029250"/>
          <a:ext cx="10950713" cy="567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856">
                  <a:extLst>
                    <a:ext uri="{9D8B030D-6E8A-4147-A177-3AD203B41FA5}">
                      <a16:colId xmlns:a16="http://schemas.microsoft.com/office/drawing/2014/main" val="3312781773"/>
                    </a:ext>
                  </a:extLst>
                </a:gridCol>
                <a:gridCol w="1401277">
                  <a:extLst>
                    <a:ext uri="{9D8B030D-6E8A-4147-A177-3AD203B41FA5}">
                      <a16:colId xmlns:a16="http://schemas.microsoft.com/office/drawing/2014/main" val="3082227165"/>
                    </a:ext>
                  </a:extLst>
                </a:gridCol>
                <a:gridCol w="1245580">
                  <a:extLst>
                    <a:ext uri="{9D8B030D-6E8A-4147-A177-3AD203B41FA5}">
                      <a16:colId xmlns:a16="http://schemas.microsoft.com/office/drawing/2014/main" val="124273494"/>
                    </a:ext>
                  </a:extLst>
                </a:gridCol>
              </a:tblGrid>
              <a:tr h="62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</a:rPr>
                        <a:t>Оценка университетского курса и качества преподавания: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1" marR="7701" marT="77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Постоянная форма обучения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Продолжающаяся форма обучения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144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1. Курс расширил мои знания, способствовал формированию практических навыков и /или исследовательских компетенций?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60636"/>
                  </a:ext>
                </a:extLst>
              </a:tr>
              <a:tr h="313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2. Курс опирался на актуальные разработки и знакомил с новейшей литературой по теме?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8,32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8</a:t>
                      </a:r>
                      <a:r>
                        <a:rPr lang="en-US" sz="1600" b="1" u="none" strike="noStrike" dirty="0" smtClean="0">
                          <a:effectLst/>
                        </a:rPr>
                        <a:t>,46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57325"/>
                  </a:ext>
                </a:extLst>
              </a:tr>
              <a:tr h="546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3. Моя учебная нагрузка в рамках курса включала  сбалансированное количество теоретических и практических занятий, а также разнообразные формы проведения занятий и т.д. ?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7,98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8278"/>
                  </a:ext>
                </a:extLst>
              </a:tr>
              <a:tr h="24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4. Критерии выставления оценок были ясны и известны заранее?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7506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5. Проходить этот курс было интересно и полезно, и я бы рекомендовал/а его другим студентам?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8,01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7,96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68641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6. Преподаватель профессионально и корректно взаимодействовал/а со мной и моими коллегами?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8,66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12811"/>
                  </a:ext>
                </a:extLst>
              </a:tr>
              <a:tr h="24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7. Преподаватель вызвал/а у меня интерес к предмету и процессу обучения?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934"/>
                  </a:ext>
                </a:extLst>
              </a:tr>
              <a:tr h="24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8. Преподаватель использовал/а в курсе различные методы и техники подачи материала?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7,98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93920"/>
                  </a:ext>
                </a:extLst>
              </a:tr>
              <a:tr h="24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9. Преподаватель знает свой предмет?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9,41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77318"/>
                  </a:ext>
                </a:extLst>
              </a:tr>
              <a:tr h="240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10. Преподаватель умеет донести материал в доступной для понимания форме?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93509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11. Преподаватель был/а доступен/на мне для консультаций в офисные часы (в аудитории, онлайн, Moodle)?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8,94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222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12. Преподаватель  оценивал/а выполненные мною задания и обеспечивал/а обратную связь в установленные сроки?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8,73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6739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13. Преподаватель последовательно и в соответствии с программой представлял/а материал курса на занятиях?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8,65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8,96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26644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14. Материалы, обязательные для изучения, были размещены в среде Moodle (в т.ч. в виде гиперссылок на внешние источники) и/ или имелись в библиотеке?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9,18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3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3986" y="1940374"/>
            <a:ext cx="4792717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Великолепный курс, великолепный преподаватель, замечательные методики преподавания, достаточно количество материалов, замечательно проработанные электронные материалы действительно расширили знания и способствовали  формированию практических навыков и исследовательских компетенций</a:t>
            </a:r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89034" y="468019"/>
            <a:ext cx="999533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1 вопрос-Курс расширил мои знания, способствовал формированию практических навыков и /или исследовательских компетенций?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1870" y="1371600"/>
            <a:ext cx="358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Положительные отзывы студентов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986" y="4201919"/>
            <a:ext cx="542333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Курс действительно расширил мои знания. Практики в нем не было, но все равно было интересно	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7400" y="1845781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Проблемные моменты: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6220" y="2646432"/>
            <a:ext cx="4650685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Плохо разработанный курс, который уже предполагает какое-то знание или понимание. Чтение больших статей и книг давалось с трубном, потому что 80% информации приходилось усваивать самостоятельно.										</a:t>
            </a:r>
          </a:p>
        </p:txBody>
      </p:sp>
    </p:spTree>
    <p:extLst>
      <p:ext uri="{BB962C8B-B14F-4D97-AF65-F5344CB8AC3E}">
        <p14:creationId xmlns:p14="http://schemas.microsoft.com/office/powerpoint/2010/main" val="13298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655" y="204400"/>
            <a:ext cx="999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3469" y="1293131"/>
            <a:ext cx="3848671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в течение всего курса сохранялась неуверенность, как будет проводиться оценивание: будет ли выставляться оценка или зачет, будут ли кредиты за курс. Под конец стало известно, что зачет можно и не получить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1959" y="364429"/>
            <a:ext cx="89758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4. Критерии выставления оценок были ясны и известны заранее?</a:t>
            </a:r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</a:rPr>
              <a:t> </a:t>
            </a:r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</a:rPr>
              <a:t> </a:t>
            </a:r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</a:rPr>
              <a:t> 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9249" y="925099"/>
            <a:ext cx="2627586" cy="369332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Проблемные моменты: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1205" y="1556928"/>
            <a:ext cx="4097084" cy="338554"/>
          </a:xfrm>
          <a:prstGeom prst="rect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Система оценивания не ясна до сих пор</a:t>
            </a:r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55736" y="2250312"/>
            <a:ext cx="4262802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До экзамена критерии выставления оценки были точно не известны</a:t>
            </a:r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16" name="Down Arrow 15"/>
          <p:cNvSpPr/>
          <p:nvPr/>
        </p:nvSpPr>
        <p:spPr>
          <a:xfrm>
            <a:off x="5633545" y="4010075"/>
            <a:ext cx="672662" cy="103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6455" y="5200117"/>
            <a:ext cx="816653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ЦАП готовит новый документ </a:t>
            </a:r>
            <a:r>
              <a:rPr lang="lt-LT" dirty="0" smtClean="0">
                <a:latin typeface="Arial" panose="020B0604020202020204" pitchFamily="34" charset="0"/>
              </a:rPr>
              <a:t>„</a:t>
            </a:r>
            <a:r>
              <a:rPr lang="ru-RU" dirty="0">
                <a:latin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</a:rPr>
              <a:t>орядок оценивания результатов обучения студентов ЕГУ</a:t>
            </a:r>
            <a:r>
              <a:rPr lang="lt-LT" dirty="0" smtClean="0">
                <a:latin typeface="Arial" panose="020B0604020202020204" pitchFamily="34" charset="0"/>
              </a:rPr>
              <a:t>“</a:t>
            </a:r>
            <a:r>
              <a:rPr lang="ru-RU" dirty="0" smtClean="0">
                <a:latin typeface="Arial" panose="020B0604020202020204" pitchFamily="34" charset="0"/>
              </a:rPr>
              <a:t>, документ вступит в силу с 2021/2022 учебного года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91808" y="3082514"/>
            <a:ext cx="6295696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Ничего не было понятно. О заданиях и тестах, которые влияют на оценку, мы часто узнавали буквально за занятие до. Или уже после начала сессии мы узнали, что будет второе финальное задание.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855736" y="3381256"/>
            <a:ext cx="317230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Я честно говоря не в курсе, что были оценки</a:t>
            </a:r>
            <a:r>
              <a:rPr lang="ru-RU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10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655" y="204400"/>
            <a:ext cx="999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009" y="1723069"/>
            <a:ext cx="3584315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Положительные отзывы студентов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42" y="504854"/>
            <a:ext cx="991665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6. Преподаватель профессионально и корректно взаимодействовал/а со мной и моими коллегами? 										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1009" y="2213757"/>
            <a:ext cx="521313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Преподаватель крайне профессионально и корректно взаимодействовала со мной и моими коллегами.		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1711" y="2791639"/>
            <a:ext cx="6096000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Очень приятный преподаватель, всегда с вниманием относится к комментариям студентов, идет на встречу и помогает во всех вопросах. Поощряет открытые дискуссии и не осуждает за неверные ответы, за что ему большое спасибо								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360" y="4160812"/>
            <a:ext cx="6096000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Преподаватель очень корректно взаимодействовала с группой и корректировала формы взаимодействия под потребности группы. Атмосфера на занятиях всегда очень доброжелательная.								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9150" y="5108025"/>
            <a:ext cx="60960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Очень корректное взаимодействие. Приятное и профессиональное общение.							</a:t>
            </a:r>
          </a:p>
        </p:txBody>
      </p:sp>
    </p:spTree>
    <p:extLst>
      <p:ext uri="{BB962C8B-B14F-4D97-AF65-F5344CB8AC3E}">
        <p14:creationId xmlns:p14="http://schemas.microsoft.com/office/powerpoint/2010/main" val="30194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0" y="47172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dirty="0" smtClean="0"/>
              <a:t>ко</a:t>
            </a:r>
            <a:r>
              <a:rPr lang="ru-RU" b="1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dirty="0"/>
              <a:t>								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986" y="254963"/>
            <a:ext cx="1030013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8. Преподаватель использовал/а в курсе различные методы и техники подачи материала? </a:t>
            </a:r>
            <a:r>
              <a:rPr lang="ru-RU" dirty="0"/>
              <a:t>					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986" y="1474866"/>
            <a:ext cx="816653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основном это были презентации и видео-материалы, но это и не плохо, а удобно.	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7640" y="2290355"/>
            <a:ext cx="5223643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Опять повторюсь: весь курс преподаватель читал с одной единственной презентации на ломаном английском										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4401977"/>
            <a:ext cx="6096000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В технике </a:t>
            </a:r>
            <a:r>
              <a:rPr lang="ru-RU" dirty="0" smtClean="0"/>
              <a:t>преподавания </a:t>
            </a:r>
            <a:r>
              <a:rPr lang="ru-RU" dirty="0"/>
              <a:t>было маловато разнообразия.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73" y="2422164"/>
            <a:ext cx="6096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Разнообразные </a:t>
            </a:r>
            <a:r>
              <a:rPr lang="ru-RU" dirty="0"/>
              <a:t>методики, позволяют лучше усвоить материал. Лучший преподаватель!						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8303" y="4947950"/>
            <a:ext cx="8334704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Особо никакого материала не было, просто какие-то разговоры о том, что мы должны что-то сделать, но практической и теоретической пользы я не </a:t>
            </a:r>
            <a:r>
              <a:rPr lang="ru-RU" dirty="0" smtClean="0"/>
              <a:t>увидела						</a:t>
            </a:r>
            <a:r>
              <a:rPr lang="ru-RU" dirty="0"/>
              <a:t>				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040414" y="2910409"/>
            <a:ext cx="451945" cy="429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48896" y="3353960"/>
            <a:ext cx="532238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u="sng" dirty="0" err="1"/>
              <a:t>Стратегические</a:t>
            </a:r>
            <a:r>
              <a:rPr lang="en-US" sz="1600" u="sng" dirty="0"/>
              <a:t> </a:t>
            </a:r>
            <a:r>
              <a:rPr lang="en-US" sz="1600" u="sng" dirty="0" err="1"/>
              <a:t>цели</a:t>
            </a:r>
            <a:r>
              <a:rPr lang="en-US" sz="1600" u="sng" dirty="0"/>
              <a:t> и </a:t>
            </a:r>
            <a:r>
              <a:rPr lang="en-US" sz="1600" u="sng" dirty="0" err="1"/>
              <a:t>задачи</a:t>
            </a:r>
            <a:r>
              <a:rPr lang="en-US" sz="1600" u="sng" dirty="0"/>
              <a:t> </a:t>
            </a:r>
            <a:r>
              <a:rPr lang="en-US" sz="1600" u="sng" dirty="0" smtClean="0"/>
              <a:t>ЕГУ</a:t>
            </a:r>
            <a:r>
              <a:rPr lang="ru-RU" sz="1600" u="sng" dirty="0" smtClean="0"/>
              <a:t> на </a:t>
            </a:r>
            <a:r>
              <a:rPr lang="en-US" sz="1600" u="sng" dirty="0" smtClean="0"/>
              <a:t>2019–2024 </a:t>
            </a:r>
            <a:r>
              <a:rPr lang="en-US" sz="1600" u="sng" dirty="0" err="1" smtClean="0"/>
              <a:t>гг</a:t>
            </a:r>
            <a:r>
              <a:rPr lang="ru-RU" sz="1600" u="sng" dirty="0"/>
              <a:t> </a:t>
            </a:r>
            <a:r>
              <a:rPr lang="ru-RU" sz="1600" u="sng" dirty="0" err="1" smtClean="0"/>
              <a:t>включяют</a:t>
            </a:r>
            <a:r>
              <a:rPr lang="ru-RU" sz="1600" u="sng" dirty="0" smtClean="0"/>
              <a:t>  в себя увеличение </a:t>
            </a:r>
            <a:r>
              <a:rPr lang="ru-RU" sz="1600" u="sng" dirty="0"/>
              <a:t>количества преподавателей и </a:t>
            </a:r>
            <a:r>
              <a:rPr lang="ru-RU" sz="1600" u="sng" dirty="0" err="1"/>
              <a:t>академ</a:t>
            </a:r>
            <a:r>
              <a:rPr lang="ru-RU" sz="1600" u="sng" dirty="0"/>
              <a:t>. п</a:t>
            </a:r>
            <a:r>
              <a:rPr lang="ru-RU" sz="1600" u="sng" dirty="0" smtClean="0"/>
              <a:t>ерсонала, </a:t>
            </a:r>
            <a:r>
              <a:rPr lang="ru-RU" sz="1600" u="sng" dirty="0"/>
              <a:t>владеющих </a:t>
            </a:r>
            <a:r>
              <a:rPr lang="ru-RU" sz="1600" u="sng" dirty="0" smtClean="0"/>
              <a:t>английским языком.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0409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0" y="47172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dirty="0" smtClean="0"/>
              <a:t>ко</a:t>
            </a:r>
            <a:r>
              <a:rPr lang="ru-RU" b="1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dirty="0"/>
              <a:t>								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5985" y="2790525"/>
            <a:ext cx="60960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Телеграмм-канал </a:t>
            </a:r>
            <a:r>
              <a:rPr lang="ru-RU" dirty="0"/>
              <a:t>обновлялся постоянно, новые материалы появлялись там.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413" y="291062"/>
            <a:ext cx="1028962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14. Материалы, обязательные для изучения, были размещены в среде </a:t>
            </a:r>
            <a:r>
              <a:rPr lang="ru-RU" b="1" dirty="0" err="1">
                <a:latin typeface="Arial" panose="020B0604020202020204" pitchFamily="34" charset="0"/>
              </a:rPr>
              <a:t>Moodle</a:t>
            </a:r>
            <a:r>
              <a:rPr lang="ru-RU" b="1" dirty="0">
                <a:latin typeface="Arial" panose="020B0604020202020204" pitchFamily="34" charset="0"/>
              </a:rPr>
              <a:t> (в </a:t>
            </a:r>
            <a:r>
              <a:rPr lang="ru-RU" b="1" dirty="0" err="1">
                <a:latin typeface="Arial" panose="020B0604020202020204" pitchFamily="34" charset="0"/>
              </a:rPr>
              <a:t>т.ч</a:t>
            </a:r>
            <a:r>
              <a:rPr lang="ru-RU" b="1" dirty="0">
                <a:latin typeface="Arial" panose="020B0604020202020204" pitchFamily="34" charset="0"/>
              </a:rPr>
              <a:t>. в виде гиперссылок на внешние источники) и/ или имелись в </a:t>
            </a:r>
            <a:r>
              <a:rPr lang="ru-RU" b="1" dirty="0" smtClean="0">
                <a:latin typeface="Arial" panose="020B0604020202020204" pitchFamily="34" charset="0"/>
              </a:rPr>
              <a:t>библиотеке</a:t>
            </a:r>
            <a:r>
              <a:rPr lang="lt-LT" b="1" dirty="0" smtClean="0">
                <a:latin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5724" y="1440834"/>
            <a:ext cx="6096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Весь материал был доступен в </a:t>
            </a:r>
            <a:r>
              <a:rPr lang="ru-RU" dirty="0" err="1"/>
              <a:t>мудл</a:t>
            </a:r>
            <a:r>
              <a:rPr lang="ru-RU" dirty="0"/>
              <a:t>, все ссылки были корректны, ошибок в </a:t>
            </a:r>
            <a:r>
              <a:rPr lang="ru-RU" dirty="0" err="1"/>
              <a:t>модерации</a:t>
            </a:r>
            <a:r>
              <a:rPr lang="ru-RU" dirty="0"/>
              <a:t> ни разу не замечала				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945931" y="3669664"/>
            <a:ext cx="6096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В курсе были ссылки на видео, сайты с визуальным материалом, статьи и учебники, все необходимо для его освоения							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5150062"/>
            <a:ext cx="6096000" cy="647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При необходимости преподаватель предоставляла дополнительные материалы в удобных форматах.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1216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Intro Light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dssvver</dc:title>
  <dc:creator>Мисюкевич Тимофей</dc:creator>
  <cp:lastModifiedBy>Acer</cp:lastModifiedBy>
  <cp:revision>74</cp:revision>
  <dcterms:created xsi:type="dcterms:W3CDTF">2021-01-17T20:03:54Z</dcterms:created>
  <dcterms:modified xsi:type="dcterms:W3CDTF">2021-08-29T17:27:28Z</dcterms:modified>
</cp:coreProperties>
</file>